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13"/>
  </p:notesMasterIdLst>
  <p:handoutMasterIdLst>
    <p:handoutMasterId r:id="rId14"/>
  </p:handoutMasterIdLst>
  <p:sldIdLst>
    <p:sldId id="273" r:id="rId2"/>
    <p:sldId id="263" r:id="rId3"/>
    <p:sldId id="264" r:id="rId4"/>
    <p:sldId id="265" r:id="rId5"/>
    <p:sldId id="267" r:id="rId6"/>
    <p:sldId id="269" r:id="rId7"/>
    <p:sldId id="270" r:id="rId8"/>
    <p:sldId id="272" r:id="rId9"/>
    <p:sldId id="343" r:id="rId10"/>
    <p:sldId id="340" r:id="rId11"/>
    <p:sldId id="344" r:id="rId12"/>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179495-F8C4-0028-7828-136D03EBEE9F}"/>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02C8F993-64FE-961A-FFB5-671CFD7E4A55}"/>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11/2/2025 am</a:t>
            </a:r>
          </a:p>
        </p:txBody>
      </p:sp>
      <p:sp>
        <p:nvSpPr>
          <p:cNvPr id="4" name="Footer Placeholder 3">
            <a:extLst>
              <a:ext uri="{FF2B5EF4-FFF2-40B4-BE49-F238E27FC236}">
                <a16:creationId xmlns:a16="http://schemas.microsoft.com/office/drawing/2014/main" id="{3DE47CAD-F8E7-913B-46BD-DADF938DC891}"/>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21E8106B-CE4F-3F07-9A10-3C6237B33C8F}"/>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E3A47172-47D0-4855-9065-2F04C20FA17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85628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11/2/2025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4BD94881-1761-4E5F-B1AE-B9003CA59D3F}" type="slidenum">
              <a:rPr lang="en-US" smtClean="0"/>
              <a:t>‹#›</a:t>
            </a:fld>
            <a:endParaRPr lang="en-US"/>
          </a:p>
        </p:txBody>
      </p:sp>
    </p:spTree>
    <p:extLst>
      <p:ext uri="{BB962C8B-B14F-4D97-AF65-F5344CB8AC3E}">
        <p14:creationId xmlns:p14="http://schemas.microsoft.com/office/powerpoint/2010/main" val="706099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Gailen Evans, Buenaventura Church of Christ, presented December 5, 2024</a:t>
            </a:r>
          </a:p>
          <a:p>
            <a:endParaRPr lang="en-US" dirty="0"/>
          </a:p>
          <a:p>
            <a:r>
              <a:rPr lang="en-US" b="1" dirty="0"/>
              <a:t>Exodus 13:17-22</a:t>
            </a:r>
            <a:r>
              <a:rPr lang="en-US" dirty="0"/>
              <a:t> – “17 When Pharaoh let the people go, God did not lead them by way of the land of the Philistines, although that was near. For God said, ‘Lest the people change their minds when they see war and return to Egypt.’ 18 But God led the people around by the way of the wilderness toward the Red Sea. And the people of Israel went up out of the land of Egypt equipped for battle. 19 Moses took the bones of Joseph with him, for Joseph had made the sons of Israel solemnly swear, saying, ‘God will surely visit you, and you shall carry up my bones with you from here.’ 20 And they moved on from Succoth and encamped at Etham, on the edge of the wilderness. 21 And the Lord went before them by day</a:t>
            </a:r>
            <a:r>
              <a:rPr lang="en-US" b="0" dirty="0"/>
              <a:t> in </a:t>
            </a:r>
            <a:r>
              <a:rPr lang="en-US" b="1" dirty="0"/>
              <a:t>a pillar of cloud</a:t>
            </a:r>
            <a:r>
              <a:rPr lang="en-US" dirty="0"/>
              <a:t> to lead them along the way, and by night in </a:t>
            </a:r>
            <a:r>
              <a:rPr lang="en-US" b="1" dirty="0"/>
              <a:t>a pillar of fire</a:t>
            </a:r>
            <a:r>
              <a:rPr lang="en-US" dirty="0"/>
              <a:t> to give them light, that they might travel by day and by night. 22 </a:t>
            </a:r>
            <a:r>
              <a:rPr lang="en-US" b="1" dirty="0"/>
              <a:t>The pillar of cloud</a:t>
            </a:r>
            <a:r>
              <a:rPr lang="en-US" dirty="0"/>
              <a:t> by day and </a:t>
            </a:r>
            <a:r>
              <a:rPr lang="en-US" b="1" dirty="0"/>
              <a:t>the pillar of fire</a:t>
            </a:r>
            <a:r>
              <a:rPr lang="en-US" dirty="0"/>
              <a:t> by night did not depart from before the people.” ESV</a:t>
            </a:r>
          </a:p>
        </p:txBody>
      </p:sp>
      <p:sp>
        <p:nvSpPr>
          <p:cNvPr id="4" name="Slide Number Placeholder 3"/>
          <p:cNvSpPr>
            <a:spLocks noGrp="1"/>
          </p:cNvSpPr>
          <p:nvPr>
            <p:ph type="sldNum" sz="quarter" idx="5"/>
          </p:nvPr>
        </p:nvSpPr>
        <p:spPr/>
        <p:txBody>
          <a:bodyPr/>
          <a:lstStyle/>
          <a:p>
            <a:fld id="{4BD94881-1761-4E5F-B1AE-B9003CA59D3F}" type="slidenum">
              <a:rPr lang="en-US" smtClean="0"/>
              <a:t>1</a:t>
            </a:fld>
            <a:endParaRPr lang="en-US"/>
          </a:p>
        </p:txBody>
      </p:sp>
      <p:sp>
        <p:nvSpPr>
          <p:cNvPr id="5" name="Date Placeholder 4">
            <a:extLst>
              <a:ext uri="{FF2B5EF4-FFF2-40B4-BE49-F238E27FC236}">
                <a16:creationId xmlns:a16="http://schemas.microsoft.com/office/drawing/2014/main" id="{A8EA958B-7BBD-1C55-2F3B-F4E6D1AB066C}"/>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386E7970-9078-B6F7-C8A2-8252ACEBA42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47345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 ESV</a:t>
            </a:r>
          </a:p>
          <a:p>
            <a:endParaRPr lang="en-US" b="0" dirty="0"/>
          </a:p>
          <a:p>
            <a:r>
              <a:rPr lang="en-US" b="1" dirty="0"/>
              <a:t>Matthew 10:32</a:t>
            </a:r>
            <a:r>
              <a:rPr lang="en-US" b="0" dirty="0"/>
              <a:t> – “</a:t>
            </a:r>
            <a:r>
              <a:rPr lang="en-US" b="1" dirty="0"/>
              <a:t>Every one therefore who shall confess me before men, him will I also confess before my Father who is in heaven.</a:t>
            </a:r>
            <a:r>
              <a:rPr lang="en-US" b="0" dirty="0"/>
              <a:t>” ASV</a:t>
            </a:r>
          </a:p>
          <a:p>
            <a:endParaRPr lang="en-US" b="0" dirty="0"/>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10</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11/2/2025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 ESV</a:t>
            </a:r>
          </a:p>
          <a:p>
            <a:endParaRPr lang="en-US" dirty="0"/>
          </a:p>
          <a:p>
            <a:pPr defTabSz="497605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 ESV</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11</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11/2/2025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19:10-11, 16-18</a:t>
            </a:r>
            <a:r>
              <a:rPr lang="en-US" dirty="0"/>
              <a:t> – “10 the Lord said to Moses, ‘Go to the people and consecrate them today and tomorrow, and let them wash their garments 11 and be ready for the third day. For on the third day the Lord will come down on Mount Sinai in the sight of all the people’ … 16 On the morning of the third day there were thunders and lightnings and </a:t>
            </a:r>
            <a:r>
              <a:rPr lang="en-US" b="1" dirty="0"/>
              <a:t>a thick cloud on the mountain</a:t>
            </a:r>
            <a:r>
              <a:rPr lang="en-US" dirty="0"/>
              <a:t> and a very loud trumpet blast, so that all the people in the camp trembled. 17 Then Moses brought the people out of the camp to meet God, and they took their stand at the foot of the mountain. 18 Now Mount Sinai was wrapped in smoke because the Lord had descended on it in fire. The smoke of it went up like the smoke of a kiln, and the whole mountain trembled greatly.” ESV</a:t>
            </a:r>
          </a:p>
          <a:p>
            <a:endParaRPr lang="en-US" dirty="0"/>
          </a:p>
          <a:p>
            <a:r>
              <a:rPr lang="en-US" b="1" dirty="0"/>
              <a:t>Exodus 40:34-35</a:t>
            </a:r>
            <a:r>
              <a:rPr lang="en-US" dirty="0"/>
              <a:t> – “34 Then the cloud covered the tent of meeting, and the glory of the Lord filled the tabernacle. 35 And </a:t>
            </a:r>
            <a:r>
              <a:rPr lang="en-US" b="1" dirty="0"/>
              <a:t>Moses was not able to enter</a:t>
            </a:r>
            <a:r>
              <a:rPr lang="en-US" dirty="0"/>
              <a:t> the tent of meeting because the cloud settled on it, and the glory of the Lord filled the tabernacle.” ESV</a:t>
            </a:r>
          </a:p>
          <a:p>
            <a:endParaRPr lang="en-US" dirty="0"/>
          </a:p>
          <a:p>
            <a:r>
              <a:rPr lang="en-US" b="1" dirty="0"/>
              <a:t>Leviticus 16:2</a:t>
            </a:r>
            <a:r>
              <a:rPr lang="en-US" dirty="0"/>
              <a:t> – “and the Lord said to Moses, ‘Tell Aaron your brother not to come at any time into the Holy Place inside the veil, before the mercy seat that is on the ark, so that he may not die. For </a:t>
            </a:r>
            <a:r>
              <a:rPr lang="en-US" b="1" dirty="0"/>
              <a:t>I will appear in the cloud over the mercy seat</a:t>
            </a:r>
            <a:r>
              <a:rPr lang="en-US" dirty="0"/>
              <a:t>.’” ESV</a:t>
            </a:r>
          </a:p>
          <a:p>
            <a:endParaRPr lang="en-US" dirty="0"/>
          </a:p>
          <a:p>
            <a:r>
              <a:rPr lang="en-US" b="1" dirty="0"/>
              <a:t>Isaiah 54:10</a:t>
            </a:r>
            <a:r>
              <a:rPr lang="en-US" dirty="0"/>
              <a:t> – “’10 For the mountains may depart and the hills be removed, but </a:t>
            </a:r>
            <a:r>
              <a:rPr lang="en-US" b="1" dirty="0"/>
              <a:t>my steadfast love shall not depart from you</a:t>
            </a:r>
            <a:r>
              <a:rPr lang="en-US" dirty="0"/>
              <a:t>, and my covenant of peace shall not be removed,’ says the Lord, who has compassion on you.” ESV</a:t>
            </a:r>
          </a:p>
        </p:txBody>
      </p:sp>
      <p:sp>
        <p:nvSpPr>
          <p:cNvPr id="4" name="Slide Number Placeholder 3"/>
          <p:cNvSpPr>
            <a:spLocks noGrp="1"/>
          </p:cNvSpPr>
          <p:nvPr>
            <p:ph type="sldNum" sz="quarter" idx="5"/>
          </p:nvPr>
        </p:nvSpPr>
        <p:spPr/>
        <p:txBody>
          <a:bodyPr/>
          <a:lstStyle/>
          <a:p>
            <a:fld id="{4BD94881-1761-4E5F-B1AE-B9003CA59D3F}" type="slidenum">
              <a:rPr lang="en-US" smtClean="0"/>
              <a:t>2</a:t>
            </a:fld>
            <a:endParaRPr lang="en-US"/>
          </a:p>
        </p:txBody>
      </p:sp>
      <p:sp>
        <p:nvSpPr>
          <p:cNvPr id="5" name="Date Placeholder 4">
            <a:extLst>
              <a:ext uri="{FF2B5EF4-FFF2-40B4-BE49-F238E27FC236}">
                <a16:creationId xmlns:a16="http://schemas.microsoft.com/office/drawing/2014/main" id="{591DDA4C-E2C4-4DBF-CC67-3710563F26C1}"/>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45A3BF2B-12DB-9389-3097-2D2F435C5B7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64744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14:10-11, 18-20</a:t>
            </a:r>
            <a:r>
              <a:rPr lang="en-US" dirty="0"/>
              <a:t> – “10 When Pharaoh drew near, the people of Israel lifted up their eyes, and behold, the Egyptians were marching after them, and they feared greatly. And the people of Israel cried out to the Lord. 11 They said to Moses, ‘Is it because there are no graves in Egypt that you have taken us away to die in the wilderness? What have you done to us in bringing us out of Egypt?’ … 18 ‘And the Egyptians shall know that I am the Lord, when I have gotten glory over Pharaoh, his chariots, and his horsemen.’ 19 Then the angel of God who was going before the host of Israel moved and went behind them, and </a:t>
            </a:r>
            <a:r>
              <a:rPr lang="en-US" b="1" dirty="0"/>
              <a:t>the pillar of cloud moved from before them and stood behind them</a:t>
            </a:r>
            <a:r>
              <a:rPr lang="en-US" dirty="0"/>
              <a:t>, 20 coming between the host of Egypt and the host of Israel. And there was the cloud and the darkness. And it lit up the night without one coming near the other all night.” ESV</a:t>
            </a:r>
          </a:p>
          <a:p>
            <a:endParaRPr lang="en-US" dirty="0"/>
          </a:p>
          <a:p>
            <a:r>
              <a:rPr lang="en-US" b="1" dirty="0"/>
              <a:t>Psalms 46:1-3</a:t>
            </a:r>
            <a:r>
              <a:rPr lang="en-US" dirty="0"/>
              <a:t> – “1 God is our refuge and strength, a very present help in trouble. 2 Therefore we will not fear though the earth gives way, though the mountains be moved into the heart of the sea, 3 though its waters roar and foam, though the mountains tremble at its swelling … 7 </a:t>
            </a:r>
            <a:r>
              <a:rPr lang="en-US" b="1" dirty="0"/>
              <a:t>The Lord of hosts is with us; the God of Jacob is our fortress</a:t>
            </a:r>
            <a:r>
              <a:rPr lang="en-US" dirty="0"/>
              <a:t>. Selah” ESV</a:t>
            </a:r>
          </a:p>
          <a:p>
            <a:endParaRPr lang="en-US" dirty="0"/>
          </a:p>
          <a:p>
            <a:r>
              <a:rPr lang="en-US" b="1" dirty="0"/>
              <a:t>Deuteronomy 31:6</a:t>
            </a:r>
            <a:r>
              <a:rPr lang="en-US" dirty="0"/>
              <a:t> – “Be strong and courageous. Do not fear or be in dread of them, for it is the Lord your God who goes with you. </a:t>
            </a:r>
            <a:r>
              <a:rPr lang="en-US" b="1" dirty="0"/>
              <a:t>He will not leave you or forsake you</a:t>
            </a:r>
            <a:r>
              <a:rPr lang="en-US" dirty="0"/>
              <a:t>.“ ESV</a:t>
            </a:r>
          </a:p>
        </p:txBody>
      </p:sp>
      <p:sp>
        <p:nvSpPr>
          <p:cNvPr id="4" name="Slide Number Placeholder 3"/>
          <p:cNvSpPr>
            <a:spLocks noGrp="1"/>
          </p:cNvSpPr>
          <p:nvPr>
            <p:ph type="sldNum" sz="quarter" idx="5"/>
          </p:nvPr>
        </p:nvSpPr>
        <p:spPr/>
        <p:txBody>
          <a:bodyPr/>
          <a:lstStyle/>
          <a:p>
            <a:fld id="{4BD94881-1761-4E5F-B1AE-B9003CA59D3F}" type="slidenum">
              <a:rPr lang="en-US" smtClean="0"/>
              <a:t>3</a:t>
            </a:fld>
            <a:endParaRPr lang="en-US"/>
          </a:p>
        </p:txBody>
      </p:sp>
      <p:sp>
        <p:nvSpPr>
          <p:cNvPr id="5" name="Date Placeholder 4">
            <a:extLst>
              <a:ext uri="{FF2B5EF4-FFF2-40B4-BE49-F238E27FC236}">
                <a16:creationId xmlns:a16="http://schemas.microsoft.com/office/drawing/2014/main" id="{525A9EEE-E459-0EEE-74BA-5257BC30CACA}"/>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3556C59B-AE92-2C80-895E-9463AFB62CA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29126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33:9</a:t>
            </a:r>
            <a:r>
              <a:rPr lang="en-US" dirty="0"/>
              <a:t> – “When Moses entered the tent, the pillar of cloud would descend and stand at the entrance of the tent, and </a:t>
            </a:r>
            <a:r>
              <a:rPr lang="en-US" b="1" dirty="0"/>
              <a:t>the Lord would speak with Moses</a:t>
            </a:r>
            <a:r>
              <a:rPr lang="en-US" dirty="0"/>
              <a:t>.” ESV</a:t>
            </a:r>
          </a:p>
          <a:p>
            <a:endParaRPr lang="en-US" dirty="0"/>
          </a:p>
          <a:p>
            <a:r>
              <a:rPr lang="en-US" b="1" dirty="0"/>
              <a:t>Psalms 99:7</a:t>
            </a:r>
            <a:r>
              <a:rPr lang="en-US" dirty="0"/>
              <a:t> – “</a:t>
            </a:r>
            <a:r>
              <a:rPr lang="en-US" b="1" dirty="0"/>
              <a:t>In the pillar of the cloud he spoke to them</a:t>
            </a:r>
            <a:r>
              <a:rPr lang="en-US" dirty="0"/>
              <a:t>; they kept his testimonies and the statute that he gave them.” ESV</a:t>
            </a:r>
          </a:p>
          <a:p>
            <a:endParaRPr lang="en-US" dirty="0"/>
          </a:p>
          <a:p>
            <a:r>
              <a:rPr lang="en-US" b="1" dirty="0"/>
              <a:t>Deuteronomy 32:3-4</a:t>
            </a:r>
            <a:r>
              <a:rPr lang="en-US" dirty="0"/>
              <a:t> – “3 For I will proclaim the name of the Lord; ascribe greatness to our God! 4 </a:t>
            </a:r>
            <a:r>
              <a:rPr lang="en-US" b="1" dirty="0"/>
              <a:t>The Rock, his work is perfect</a:t>
            </a:r>
            <a:r>
              <a:rPr lang="en-US" dirty="0"/>
              <a:t>, for all his ways are justice. A God of faithfulness and without iniquity, just and upright is he.” ESV</a:t>
            </a:r>
          </a:p>
          <a:p>
            <a:endParaRPr lang="en-US" dirty="0"/>
          </a:p>
          <a:p>
            <a:r>
              <a:rPr lang="en-US" b="1" dirty="0"/>
              <a:t>I Corinthians 10:1-4</a:t>
            </a:r>
            <a:r>
              <a:rPr lang="en-US" dirty="0"/>
              <a:t> – “1 I want you to know, brothers, that our fathers were </a:t>
            </a:r>
            <a:r>
              <a:rPr lang="en-US" b="1" dirty="0"/>
              <a:t>all under the cloud</a:t>
            </a:r>
            <a:r>
              <a:rPr lang="en-US" dirty="0"/>
              <a:t>, and all passed through the sea, 2 and all were baptized into Moses </a:t>
            </a:r>
            <a:r>
              <a:rPr lang="en-US" b="1" dirty="0"/>
              <a:t>in the cloud</a:t>
            </a:r>
            <a:r>
              <a:rPr lang="en-US" dirty="0"/>
              <a:t> and in the sea, 3 and all ate the same spiritual food, 4 and all drank the same spiritual drink. For </a:t>
            </a:r>
            <a:r>
              <a:rPr lang="en-US" b="1" dirty="0"/>
              <a:t>they drank from the spiritual Rock</a:t>
            </a:r>
            <a:r>
              <a:rPr lang="en-US" dirty="0"/>
              <a:t> that followed them, and </a:t>
            </a:r>
            <a:r>
              <a:rPr lang="en-US" b="1" dirty="0"/>
              <a:t>the Rock was Christ</a:t>
            </a:r>
            <a:r>
              <a:rPr lang="en-US" dirty="0"/>
              <a:t>. ESV</a:t>
            </a:r>
          </a:p>
          <a:p>
            <a:endParaRPr lang="en-US" dirty="0"/>
          </a:p>
          <a:p>
            <a:r>
              <a:rPr lang="en-US" b="1" dirty="0"/>
              <a:t>John 7:37</a:t>
            </a:r>
            <a:r>
              <a:rPr lang="en-US" dirty="0"/>
              <a:t> – “On the last day of the feast, the great day, Jesus stood up and cried out, ‘If anyone thirsts, let him </a:t>
            </a:r>
            <a:r>
              <a:rPr lang="en-US" b="1" dirty="0"/>
              <a:t>come to me and drink</a:t>
            </a:r>
            <a:r>
              <a:rPr lang="en-US" dirty="0"/>
              <a:t>.’” ESV</a:t>
            </a:r>
          </a:p>
          <a:p>
            <a:endParaRPr lang="en-US" dirty="0"/>
          </a:p>
          <a:p>
            <a:r>
              <a:rPr lang="en-US" b="1" dirty="0"/>
              <a:t>John 6:35</a:t>
            </a:r>
            <a:r>
              <a:rPr lang="en-US" dirty="0"/>
              <a:t> – “35 Jesus said to them, ‘</a:t>
            </a:r>
            <a:r>
              <a:rPr lang="en-US" b="1" dirty="0"/>
              <a:t>I am the bread of life</a:t>
            </a:r>
            <a:r>
              <a:rPr lang="en-US" dirty="0"/>
              <a:t>; whoever comes to me shall not hunger, and whoever believes in me shall </a:t>
            </a:r>
            <a:r>
              <a:rPr lang="en-US" b="1" dirty="0"/>
              <a:t>never thirst</a:t>
            </a:r>
            <a:r>
              <a:rPr lang="en-US" dirty="0"/>
              <a:t>.’” ESV</a:t>
            </a:r>
          </a:p>
        </p:txBody>
      </p:sp>
      <p:sp>
        <p:nvSpPr>
          <p:cNvPr id="4" name="Slide Number Placeholder 3"/>
          <p:cNvSpPr>
            <a:spLocks noGrp="1"/>
          </p:cNvSpPr>
          <p:nvPr>
            <p:ph type="sldNum" sz="quarter" idx="5"/>
          </p:nvPr>
        </p:nvSpPr>
        <p:spPr/>
        <p:txBody>
          <a:bodyPr/>
          <a:lstStyle/>
          <a:p>
            <a:fld id="{4BD94881-1761-4E5F-B1AE-B9003CA59D3F}" type="slidenum">
              <a:rPr lang="en-US" smtClean="0"/>
              <a:t>4</a:t>
            </a:fld>
            <a:endParaRPr lang="en-US"/>
          </a:p>
        </p:txBody>
      </p:sp>
      <p:sp>
        <p:nvSpPr>
          <p:cNvPr id="5" name="Date Placeholder 4">
            <a:extLst>
              <a:ext uri="{FF2B5EF4-FFF2-40B4-BE49-F238E27FC236}">
                <a16:creationId xmlns:a16="http://schemas.microsoft.com/office/drawing/2014/main" id="{EA398C09-FC2A-7A85-8CE0-48D4DB168025}"/>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ABDA0479-D8CE-2D2D-DDBB-B91ABFAC296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3360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1:23</a:t>
            </a:r>
            <a:r>
              <a:rPr lang="en-US" dirty="0"/>
              <a:t> – “Behold, the virgin shall conceive and bear a son, and they shall call his name Immanuel (which means, </a:t>
            </a:r>
            <a:r>
              <a:rPr lang="en-US" b="1" dirty="0"/>
              <a:t>God with us</a:t>
            </a:r>
            <a:r>
              <a:rPr lang="en-US" dirty="0"/>
              <a:t>).” ESV</a:t>
            </a:r>
          </a:p>
          <a:p>
            <a:endParaRPr lang="en-US" dirty="0"/>
          </a:p>
          <a:p>
            <a:r>
              <a:rPr lang="en-US" b="1" dirty="0"/>
              <a:t>John 1:14</a:t>
            </a:r>
            <a:r>
              <a:rPr lang="en-US" dirty="0"/>
              <a:t> – “And the Word became flesh and </a:t>
            </a:r>
            <a:r>
              <a:rPr lang="en-US" b="1" dirty="0"/>
              <a:t>dwelt among us</a:t>
            </a:r>
            <a:r>
              <a:rPr lang="en-US" dirty="0"/>
              <a:t>, and we have seen his glory, glory as of the only Son from the Father, full of grace and truth.” ESV</a:t>
            </a:r>
          </a:p>
          <a:p>
            <a:endParaRPr lang="en-US" dirty="0"/>
          </a:p>
          <a:p>
            <a:r>
              <a:rPr lang="en-US" b="1" dirty="0"/>
              <a:t>Colossians 2:9</a:t>
            </a:r>
            <a:r>
              <a:rPr lang="en-US" dirty="0"/>
              <a:t> – “</a:t>
            </a:r>
            <a:r>
              <a:rPr lang="en-US" b="1" dirty="0"/>
              <a:t>For in him the whole fullness of deity dwells bodily</a:t>
            </a:r>
            <a:r>
              <a:rPr lang="en-US" dirty="0"/>
              <a:t>” ESV</a:t>
            </a:r>
          </a:p>
          <a:p>
            <a:endParaRPr lang="en-US" dirty="0"/>
          </a:p>
          <a:p>
            <a:r>
              <a:rPr lang="en-US" b="1" dirty="0"/>
              <a:t>Matthew 1:21</a:t>
            </a:r>
            <a:r>
              <a:rPr lang="en-US" dirty="0"/>
              <a:t> – “She will bear a son, and you shall call his name Jesus, for </a:t>
            </a:r>
            <a:r>
              <a:rPr lang="en-US" b="1" dirty="0"/>
              <a:t>he will save his people</a:t>
            </a:r>
            <a:r>
              <a:rPr lang="en-US" dirty="0"/>
              <a:t> from their sins.“ ESV</a:t>
            </a:r>
          </a:p>
          <a:p>
            <a:endParaRPr lang="en-US" dirty="0"/>
          </a:p>
          <a:p>
            <a:r>
              <a:rPr lang="en-US" b="1" dirty="0"/>
              <a:t>Luke 19:10</a:t>
            </a:r>
            <a:r>
              <a:rPr lang="en-US" dirty="0"/>
              <a:t> – “For the Son of Man came to </a:t>
            </a:r>
            <a:r>
              <a:rPr lang="en-US" b="1" dirty="0"/>
              <a:t>seek and to save the lost</a:t>
            </a:r>
            <a:r>
              <a:rPr lang="en-US" dirty="0"/>
              <a:t>.“ ESV</a:t>
            </a:r>
          </a:p>
          <a:p>
            <a:endParaRPr lang="en-US" dirty="0"/>
          </a:p>
          <a:p>
            <a:r>
              <a:rPr lang="en-US" b="1" dirty="0"/>
              <a:t>I Timothy 1:15</a:t>
            </a:r>
            <a:r>
              <a:rPr lang="en-US" dirty="0"/>
              <a:t> – “The saying is trustworthy and deserving of full acceptance, that Christ </a:t>
            </a:r>
            <a:r>
              <a:rPr lang="en-US" b="1" dirty="0"/>
              <a:t>Jesus came into the world to save sinners</a:t>
            </a:r>
            <a:r>
              <a:rPr lang="en-US" dirty="0"/>
              <a:t>, of whom I am the foremost.” ESV</a:t>
            </a:r>
          </a:p>
          <a:p>
            <a:endParaRPr lang="en-US" dirty="0"/>
          </a:p>
          <a:p>
            <a:r>
              <a:rPr lang="en-US" b="1" dirty="0"/>
              <a:t>I John 3:8</a:t>
            </a:r>
            <a:r>
              <a:rPr lang="en-US" dirty="0"/>
              <a:t> – “Whoever makes a practice of sinning is of the devil, for the devil has been sinning from the beginning. The reason the Son of God appeared was </a:t>
            </a:r>
            <a:r>
              <a:rPr lang="en-US" b="1" dirty="0"/>
              <a:t>to destroy the works of the devil</a:t>
            </a:r>
            <a:r>
              <a:rPr lang="en-US" dirty="0"/>
              <a:t>.” ESV</a:t>
            </a:r>
          </a:p>
          <a:p>
            <a:endParaRPr lang="en-US" dirty="0"/>
          </a:p>
        </p:txBody>
      </p:sp>
      <p:sp>
        <p:nvSpPr>
          <p:cNvPr id="4" name="Slide Number Placeholder 3"/>
          <p:cNvSpPr>
            <a:spLocks noGrp="1"/>
          </p:cNvSpPr>
          <p:nvPr>
            <p:ph type="sldNum" sz="quarter" idx="5"/>
          </p:nvPr>
        </p:nvSpPr>
        <p:spPr/>
        <p:txBody>
          <a:bodyPr/>
          <a:lstStyle/>
          <a:p>
            <a:fld id="{4BD94881-1761-4E5F-B1AE-B9003CA59D3F}" type="slidenum">
              <a:rPr lang="en-US" smtClean="0"/>
              <a:t>5</a:t>
            </a:fld>
            <a:endParaRPr lang="en-US"/>
          </a:p>
        </p:txBody>
      </p:sp>
      <p:sp>
        <p:nvSpPr>
          <p:cNvPr id="5" name="Date Placeholder 4">
            <a:extLst>
              <a:ext uri="{FF2B5EF4-FFF2-40B4-BE49-F238E27FC236}">
                <a16:creationId xmlns:a16="http://schemas.microsoft.com/office/drawing/2014/main" id="{69D15997-457E-D77B-6CEC-09F22ABBD48C}"/>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B67C5CA1-40AF-4F2E-8A8B-0D17429EB4C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763972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12:46</a:t>
            </a:r>
            <a:r>
              <a:rPr lang="en-US" dirty="0"/>
              <a:t> – “</a:t>
            </a:r>
            <a:r>
              <a:rPr lang="en-US" b="1" dirty="0"/>
              <a:t>I have come into the world as light</a:t>
            </a:r>
            <a:r>
              <a:rPr lang="en-US" dirty="0"/>
              <a:t>, so that whoever believes in me may not remain in darkness.” ESV</a:t>
            </a:r>
          </a:p>
          <a:p>
            <a:endParaRPr lang="en-US" dirty="0"/>
          </a:p>
          <a:p>
            <a:r>
              <a:rPr lang="en-US" b="1" dirty="0"/>
              <a:t>John 1:4</a:t>
            </a:r>
            <a:r>
              <a:rPr lang="en-US" dirty="0"/>
              <a:t> – “In him was life, and </a:t>
            </a:r>
            <a:r>
              <a:rPr lang="en-US" b="1" dirty="0"/>
              <a:t>the life was the light of men</a:t>
            </a:r>
            <a:r>
              <a:rPr lang="en-US" dirty="0"/>
              <a:t>.” ESV</a:t>
            </a:r>
          </a:p>
          <a:p>
            <a:endParaRPr lang="en-US" dirty="0"/>
          </a:p>
          <a:p>
            <a:r>
              <a:rPr lang="en-US" b="1" dirty="0"/>
              <a:t>John 8:12</a:t>
            </a:r>
            <a:r>
              <a:rPr lang="en-US" dirty="0"/>
              <a:t> – “Again Jesus spoke to them, saying, ‘</a:t>
            </a:r>
            <a:r>
              <a:rPr lang="en-US" b="1" dirty="0"/>
              <a:t>I am the light of the world</a:t>
            </a:r>
            <a:r>
              <a:rPr lang="en-US" dirty="0"/>
              <a:t>. Whoever follows me will not walk in darkness, but will have the light of life.’" ESV</a:t>
            </a:r>
          </a:p>
          <a:p>
            <a:endParaRPr lang="en-US" dirty="0"/>
          </a:p>
          <a:p>
            <a:r>
              <a:rPr lang="en-US" b="1" dirty="0"/>
              <a:t>John 14:6</a:t>
            </a:r>
            <a:r>
              <a:rPr lang="en-US" dirty="0"/>
              <a:t> – “Jesus said to him, ‘</a:t>
            </a:r>
            <a:r>
              <a:rPr lang="en-US" b="1" dirty="0"/>
              <a:t>I am the way, and the truth, and the life</a:t>
            </a:r>
            <a:r>
              <a:rPr lang="en-US" dirty="0"/>
              <a:t>. No one comes to the Father except through me.’” ESV</a:t>
            </a:r>
          </a:p>
          <a:p>
            <a:endParaRPr lang="en-US" dirty="0"/>
          </a:p>
        </p:txBody>
      </p:sp>
      <p:sp>
        <p:nvSpPr>
          <p:cNvPr id="4" name="Slide Number Placeholder 3"/>
          <p:cNvSpPr>
            <a:spLocks noGrp="1"/>
          </p:cNvSpPr>
          <p:nvPr>
            <p:ph type="sldNum" sz="quarter" idx="5"/>
          </p:nvPr>
        </p:nvSpPr>
        <p:spPr/>
        <p:txBody>
          <a:bodyPr/>
          <a:lstStyle/>
          <a:p>
            <a:fld id="{4BD94881-1761-4E5F-B1AE-B9003CA59D3F}" type="slidenum">
              <a:rPr lang="en-US" smtClean="0"/>
              <a:t>6</a:t>
            </a:fld>
            <a:endParaRPr lang="en-US"/>
          </a:p>
        </p:txBody>
      </p:sp>
      <p:sp>
        <p:nvSpPr>
          <p:cNvPr id="5" name="Date Placeholder 4">
            <a:extLst>
              <a:ext uri="{FF2B5EF4-FFF2-40B4-BE49-F238E27FC236}">
                <a16:creationId xmlns:a16="http://schemas.microsoft.com/office/drawing/2014/main" id="{82044437-0E49-FA75-4119-9419AC8E80F5}"/>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275CEA4A-EDC1-9FB8-2798-B24FE7CCAB8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196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17:5</a:t>
            </a:r>
            <a:r>
              <a:rPr lang="en-US" dirty="0"/>
              <a:t> – “He was still speaking when, behold, a bright cloud overshadowed them, and a voice from the cloud said, ‘This is my beloved Son, with whom I am well pleased; </a:t>
            </a:r>
            <a:r>
              <a:rPr lang="en-US" b="1" dirty="0"/>
              <a:t>listen to him</a:t>
            </a:r>
            <a:r>
              <a:rPr lang="en-US" dirty="0"/>
              <a:t>.’" ESV</a:t>
            </a:r>
          </a:p>
          <a:p>
            <a:endParaRPr lang="en-US" dirty="0"/>
          </a:p>
          <a:p>
            <a:r>
              <a:rPr lang="en-US" b="1" dirty="0"/>
              <a:t>Hebrews 1:1-2</a:t>
            </a:r>
            <a:r>
              <a:rPr lang="en-US" dirty="0"/>
              <a:t> – “1 Long ago, at many times and in many ways, God spoke to our fathers by the prophets, 2 but </a:t>
            </a:r>
            <a:r>
              <a:rPr lang="en-US" b="1" dirty="0"/>
              <a:t>in these last days he has spoken to us by his Son</a:t>
            </a:r>
            <a:r>
              <a:rPr lang="en-US" dirty="0"/>
              <a:t>, whom he appointed the heir of all things, through whom also he created the world.” ESV</a:t>
            </a:r>
          </a:p>
          <a:p>
            <a:endParaRPr lang="en-US" dirty="0"/>
          </a:p>
          <a:p>
            <a:r>
              <a:rPr lang="en-US" b="1" dirty="0"/>
              <a:t>Matthew 28:18-20</a:t>
            </a:r>
            <a:r>
              <a:rPr lang="en-US" dirty="0"/>
              <a:t> – “18 And Jesus came and said to them, ‘All authority in heaven and on earth has been given to me. 19 Go therefore and make disciples of all nations, baptizing them in the name of the Father and of the Son and of the Holy Spirit, 20 teaching them to observe all that I have commanded you. And behold, </a:t>
            </a:r>
            <a:r>
              <a:rPr lang="en-US" b="1" dirty="0"/>
              <a:t>I am with you always, to the end of the age</a:t>
            </a:r>
            <a:r>
              <a:rPr lang="en-US" dirty="0"/>
              <a:t>’” ESV</a:t>
            </a:r>
          </a:p>
          <a:p>
            <a:endParaRPr lang="en-US" dirty="0"/>
          </a:p>
        </p:txBody>
      </p:sp>
      <p:sp>
        <p:nvSpPr>
          <p:cNvPr id="4" name="Slide Number Placeholder 3"/>
          <p:cNvSpPr>
            <a:spLocks noGrp="1"/>
          </p:cNvSpPr>
          <p:nvPr>
            <p:ph type="sldNum" sz="quarter" idx="5"/>
          </p:nvPr>
        </p:nvSpPr>
        <p:spPr/>
        <p:txBody>
          <a:bodyPr/>
          <a:lstStyle/>
          <a:p>
            <a:fld id="{4BD94881-1761-4E5F-B1AE-B9003CA59D3F}" type="slidenum">
              <a:rPr lang="en-US" smtClean="0"/>
              <a:t>7</a:t>
            </a:fld>
            <a:endParaRPr lang="en-US"/>
          </a:p>
        </p:txBody>
      </p:sp>
      <p:sp>
        <p:nvSpPr>
          <p:cNvPr id="5" name="Date Placeholder 4">
            <a:extLst>
              <a:ext uri="{FF2B5EF4-FFF2-40B4-BE49-F238E27FC236}">
                <a16:creationId xmlns:a16="http://schemas.microsoft.com/office/drawing/2014/main" id="{4B7AB14C-B17F-6C94-F739-E823B175B32B}"/>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4C1A7127-0A79-EAA6-71F8-DBF956F1657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47213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3:7-13</a:t>
            </a:r>
            <a:r>
              <a:rPr lang="en-US" dirty="0"/>
              <a:t> – “7 Therefore, as the Holy Spirit says, ‘Today, if you hear his voice, 8 </a:t>
            </a:r>
            <a:r>
              <a:rPr lang="en-US" b="1" dirty="0"/>
              <a:t>do not harden your hearts as in the rebellion, on the day of testing in the wilderness</a:t>
            </a:r>
            <a:r>
              <a:rPr lang="en-US" dirty="0"/>
              <a:t>, 9 where your fathers put me to the test and saw my works 10 for forty years. Therefore I was provoked with that generation, and said, “They always go astray in their heart; they have not known my ways.” 11 As I swore in my wrath, “They shall not enter my rest.”’ 12 Take care, brothers, lest there be in any of you an evil, unbelieving heart, leading you to fall away from the living God. 13 </a:t>
            </a:r>
            <a:r>
              <a:rPr lang="en-US" b="1" dirty="0"/>
              <a:t>But exhort one another every day</a:t>
            </a:r>
            <a:r>
              <a:rPr lang="en-US" dirty="0"/>
              <a:t>, as long as it is called ‘today,’ that none of you may be hardened by the deceitfulness of sin.” ESV</a:t>
            </a:r>
          </a:p>
          <a:p>
            <a:endParaRPr lang="en-US" dirty="0"/>
          </a:p>
        </p:txBody>
      </p:sp>
      <p:sp>
        <p:nvSpPr>
          <p:cNvPr id="4" name="Slide Number Placeholder 3"/>
          <p:cNvSpPr>
            <a:spLocks noGrp="1"/>
          </p:cNvSpPr>
          <p:nvPr>
            <p:ph type="sldNum" sz="quarter" idx="5"/>
          </p:nvPr>
        </p:nvSpPr>
        <p:spPr/>
        <p:txBody>
          <a:bodyPr/>
          <a:lstStyle/>
          <a:p>
            <a:fld id="{4BD94881-1761-4E5F-B1AE-B9003CA59D3F}" type="slidenum">
              <a:rPr lang="en-US" smtClean="0"/>
              <a:t>8</a:t>
            </a:fld>
            <a:endParaRPr lang="en-US"/>
          </a:p>
        </p:txBody>
      </p:sp>
      <p:sp>
        <p:nvSpPr>
          <p:cNvPr id="5" name="Date Placeholder 4">
            <a:extLst>
              <a:ext uri="{FF2B5EF4-FFF2-40B4-BE49-F238E27FC236}">
                <a16:creationId xmlns:a16="http://schemas.microsoft.com/office/drawing/2014/main" id="{D3209F76-F4F5-7E2A-430C-91A957A308F3}"/>
              </a:ext>
            </a:extLst>
          </p:cNvPr>
          <p:cNvSpPr>
            <a:spLocks noGrp="1"/>
          </p:cNvSpPr>
          <p:nvPr>
            <p:ph type="dt" idx="1"/>
          </p:nvPr>
        </p:nvSpPr>
        <p:spPr/>
        <p:txBody>
          <a:bodyPr/>
          <a:lstStyle/>
          <a:p>
            <a:r>
              <a:rPr lang="en-US"/>
              <a:t>11/2/2025 am</a:t>
            </a:r>
          </a:p>
        </p:txBody>
      </p:sp>
      <p:sp>
        <p:nvSpPr>
          <p:cNvPr id="6" name="Footer Placeholder 5">
            <a:extLst>
              <a:ext uri="{FF2B5EF4-FFF2-40B4-BE49-F238E27FC236}">
                <a16:creationId xmlns:a16="http://schemas.microsoft.com/office/drawing/2014/main" id="{A3C722A3-41E5-0ADE-D0B3-3181B320A3C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916975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 ESV</a:t>
            </a:r>
          </a:p>
          <a:p>
            <a:endParaRPr lang="en-US" b="0" dirty="0"/>
          </a:p>
          <a:p>
            <a:r>
              <a:rPr lang="en-US" b="1" dirty="0"/>
              <a:t>Hebrews 11:6</a:t>
            </a:r>
            <a:r>
              <a:rPr lang="en-US" b="0" dirty="0"/>
              <a:t> – “</a:t>
            </a:r>
            <a:r>
              <a:rPr lang="en-US" b="1" dirty="0"/>
              <a:t>And without faith it is impossible to please him, for whoever would draw near to God must believe that he exists and that he rewards those who seek him.</a:t>
            </a:r>
            <a:r>
              <a:rPr lang="en-US" b="0" dirty="0"/>
              <a:t>” ESV</a:t>
            </a:r>
          </a:p>
          <a:p>
            <a:endParaRPr lang="en-US" b="0" dirty="0"/>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9</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11/2/2025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txBody>
            <a:bodyPr/>
            <a:lstStyle/>
            <a:p>
              <a:endParaRPr lang="en-US"/>
            </a:p>
          </p:txBody>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txBody>
            <a:bodyPr/>
            <a:lstStyle/>
            <a:p>
              <a:endParaRPr lang="en-US"/>
            </a:p>
          </p:txBody>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txBody>
            <a:bodyPr/>
            <a:lstStyle/>
            <a:p>
              <a:endParaRPr lang="en-US"/>
            </a:p>
          </p:txBody>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txBody>
            <a:bodyPr/>
            <a:lstStyle/>
            <a:p>
              <a:endParaRPr lang="en-US"/>
            </a:p>
          </p:txBody>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txBody>
            <a:bodyPr/>
            <a:lstStyle/>
            <a:p>
              <a:endParaRPr lang="en-US"/>
            </a:p>
          </p:txBody>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a:xfrm>
            <a:off x="3623733" y="6117336"/>
            <a:ext cx="3609438" cy="365125"/>
          </a:xfrm>
        </p:spPr>
        <p:txBody>
          <a:bodyPr/>
          <a:lstStyle/>
          <a:p>
            <a:endParaRPr lang="en-US" dirty="0"/>
          </a:p>
        </p:txBody>
      </p:sp>
      <p:sp>
        <p:nvSpPr>
          <p:cNvPr id="6" name="Slide Number Placeholder 5"/>
          <p:cNvSpPr>
            <a:spLocks noGrp="1"/>
          </p:cNvSpPr>
          <p:nvPr>
            <p:ph type="sldNum" sz="quarter" idx="12"/>
          </p:nvPr>
        </p:nvSpPr>
        <p:spPr>
          <a:xfrm>
            <a:off x="8275320" y="6117336"/>
            <a:ext cx="411480" cy="365125"/>
          </a:xfrm>
        </p:spPr>
        <p:txBody>
          <a:bodyPr/>
          <a:lstStyle/>
          <a:p>
            <a:fld id="{6D22F896-40B5-4ADD-8801-0D06FADFA095}" type="slidenum">
              <a:rPr lang="en-US" smtClean="0"/>
              <a:t>‹#›</a:t>
            </a:fld>
            <a:endParaRPr lang="en-US" dirty="0"/>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Tree>
    <p:extLst>
      <p:ext uri="{BB962C8B-B14F-4D97-AF65-F5344CB8AC3E}">
        <p14:creationId xmlns:p14="http://schemas.microsoft.com/office/powerpoint/2010/main" val="118248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3263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50790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4176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88951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06260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1047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17429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8040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a:xfrm>
            <a:off x="1972647" y="6108173"/>
            <a:ext cx="5314517" cy="365125"/>
          </a:xfrm>
        </p:spPr>
        <p:txBody>
          <a:bodyPr/>
          <a:lstStyle/>
          <a:p>
            <a:endParaRPr lang="en-US" dirty="0"/>
          </a:p>
        </p:txBody>
      </p:sp>
      <p:sp>
        <p:nvSpPr>
          <p:cNvPr id="6" name="Slide Number Placeholder 5"/>
          <p:cNvSpPr>
            <a:spLocks noGrp="1"/>
          </p:cNvSpPr>
          <p:nvPr>
            <p:ph type="sldNum" sz="quarter" idx="12"/>
          </p:nvPr>
        </p:nvSpPr>
        <p:spPr>
          <a:xfrm>
            <a:off x="8258967" y="6108173"/>
            <a:ext cx="427833"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8941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73317" y="6116070"/>
            <a:ext cx="413483"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2178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8343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4766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65078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4252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70626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01910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txBody>
            <a:bodyPr/>
            <a:lstStyle/>
            <a:p>
              <a:endParaRPr lang="en-US"/>
            </a:p>
          </p:txBody>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txBody>
            <a:bodyPr/>
            <a:lstStyle/>
            <a:p>
              <a:endParaRPr lang="en-US"/>
            </a:p>
          </p:txBody>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txBody>
            <a:bodyPr/>
            <a:lstStyle/>
            <a:p>
              <a:endParaRPr lang="en-US"/>
            </a:p>
          </p:txBody>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txBody>
            <a:bodyPr/>
            <a:lstStyle/>
            <a:p>
              <a:endParaRPr lang="en-US"/>
            </a:p>
          </p:txBody>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txBody>
            <a:bodyPr/>
            <a:lstStyle/>
            <a:p>
              <a:endParaRPr lang="en-US"/>
            </a:p>
          </p:txBody>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11/28/2025</a:t>
            </a:fld>
            <a:endParaRPr lang="en-US" dirty="0"/>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7329289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0A1CB-418A-8C19-5EB3-79BCA33FB2B3}"/>
              </a:ext>
            </a:extLst>
          </p:cNvPr>
          <p:cNvSpPr>
            <a:spLocks noGrp="1"/>
          </p:cNvSpPr>
          <p:nvPr>
            <p:ph type="ctrTitle"/>
          </p:nvPr>
        </p:nvSpPr>
        <p:spPr>
          <a:xfrm>
            <a:off x="1699033" y="745404"/>
            <a:ext cx="6947127" cy="1015663"/>
          </a:xfrm>
        </p:spPr>
        <p:txBody>
          <a:bodyPr>
            <a:spAutoFit/>
          </a:bodyPr>
          <a:lstStyle/>
          <a:p>
            <a:pPr algn="l"/>
            <a:r>
              <a:rPr lang="en-US" sz="6000" b="1" dirty="0"/>
              <a:t>The Pillar</a:t>
            </a:r>
          </a:p>
        </p:txBody>
      </p:sp>
      <p:sp>
        <p:nvSpPr>
          <p:cNvPr id="3" name="Subtitle 2">
            <a:extLst>
              <a:ext uri="{FF2B5EF4-FFF2-40B4-BE49-F238E27FC236}">
                <a16:creationId xmlns:a16="http://schemas.microsoft.com/office/drawing/2014/main" id="{19BA96FF-87C7-D3B6-2A98-C45E6384E14B}"/>
              </a:ext>
            </a:extLst>
          </p:cNvPr>
          <p:cNvSpPr>
            <a:spLocks noGrp="1"/>
          </p:cNvSpPr>
          <p:nvPr>
            <p:ph type="subTitle" idx="1"/>
          </p:nvPr>
        </p:nvSpPr>
        <p:spPr>
          <a:xfrm>
            <a:off x="1699033" y="1771227"/>
            <a:ext cx="5762563" cy="523220"/>
          </a:xfrm>
        </p:spPr>
        <p:txBody>
          <a:bodyPr>
            <a:spAutoFit/>
          </a:bodyPr>
          <a:lstStyle/>
          <a:p>
            <a:pPr algn="l"/>
            <a:r>
              <a:rPr lang="en-US" sz="2800" b="1" dirty="0"/>
              <a:t>Exodus 13:17-21</a:t>
            </a:r>
          </a:p>
        </p:txBody>
      </p:sp>
    </p:spTree>
    <p:extLst>
      <p:ext uri="{BB962C8B-B14F-4D97-AF65-F5344CB8AC3E}">
        <p14:creationId xmlns:p14="http://schemas.microsoft.com/office/powerpoint/2010/main" val="954139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914400" y="1417320"/>
            <a:ext cx="7772400" cy="4635115"/>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Matthew 10:32 – “</a:t>
            </a:r>
            <a:r>
              <a:rPr lang="en-US" sz="3200" dirty="0">
                <a:cs typeface="Arial" panose="020B0604020202020204" pitchFamily="34" charset="0"/>
              </a:rPr>
              <a:t>Every one therefore who shall confess me before men, him will I also confess before my Father who is in heaven.</a:t>
            </a:r>
            <a:r>
              <a:rPr lang="en-US" sz="3200" dirty="0">
                <a:solidFill>
                  <a:schemeClr val="tx1"/>
                </a:solidFill>
                <a:cs typeface="Arial" panose="020B0604020202020204" pitchFamily="34" charset="0"/>
              </a:rPr>
              <a:t>”</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914400" y="47548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914400" y="1417320"/>
            <a:ext cx="8046720" cy="4339650"/>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914400" y="47548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71EF1-F5B3-FD75-3078-7DA084EA7A4A}"/>
              </a:ext>
            </a:extLst>
          </p:cNvPr>
          <p:cNvSpPr>
            <a:spLocks noGrp="1"/>
          </p:cNvSpPr>
          <p:nvPr>
            <p:ph type="title"/>
          </p:nvPr>
        </p:nvSpPr>
        <p:spPr>
          <a:xfrm>
            <a:off x="914400" y="478976"/>
            <a:ext cx="7765321" cy="707886"/>
          </a:xfrm>
        </p:spPr>
        <p:txBody>
          <a:bodyPr>
            <a:spAutoFit/>
          </a:bodyPr>
          <a:lstStyle/>
          <a:p>
            <a:pPr algn="l"/>
            <a:r>
              <a:rPr lang="en-US" b="1" dirty="0"/>
              <a:t>The Pillar</a:t>
            </a:r>
            <a:endParaRPr lang="en-US" sz="2800" b="1" dirty="0"/>
          </a:p>
        </p:txBody>
      </p:sp>
      <p:sp>
        <p:nvSpPr>
          <p:cNvPr id="3" name="Content Placeholder 2">
            <a:extLst>
              <a:ext uri="{FF2B5EF4-FFF2-40B4-BE49-F238E27FC236}">
                <a16:creationId xmlns:a16="http://schemas.microsoft.com/office/drawing/2014/main" id="{57850F89-0CE5-9710-C22A-6B953FC98146}"/>
              </a:ext>
            </a:extLst>
          </p:cNvPr>
          <p:cNvSpPr>
            <a:spLocks noGrp="1"/>
          </p:cNvSpPr>
          <p:nvPr>
            <p:ph idx="1"/>
          </p:nvPr>
        </p:nvSpPr>
        <p:spPr>
          <a:xfrm>
            <a:off x="914398" y="1207008"/>
            <a:ext cx="8046720" cy="4862870"/>
          </a:xfrm>
        </p:spPr>
        <p:txBody>
          <a:bodyPr wrap="square">
            <a:spAutoFit/>
          </a:bodyPr>
          <a:lstStyle/>
          <a:p>
            <a:pPr>
              <a:spcBef>
                <a:spcPts val="0"/>
              </a:spcBef>
            </a:pPr>
            <a:r>
              <a:rPr lang="en-US" sz="2800" b="1" u="sng" dirty="0"/>
              <a:t>The Nature Of The Cloud</a:t>
            </a:r>
          </a:p>
          <a:p>
            <a:pPr lvl="1">
              <a:spcBef>
                <a:spcPts val="0"/>
              </a:spcBef>
            </a:pPr>
            <a:r>
              <a:rPr lang="en-US" sz="2800" dirty="0"/>
              <a:t>Exodus 19:10-11, 16-18 – “a thick cloud on the mountain”</a:t>
            </a:r>
          </a:p>
          <a:p>
            <a:pPr lvl="1">
              <a:spcBef>
                <a:spcPts val="0"/>
              </a:spcBef>
            </a:pPr>
            <a:r>
              <a:rPr lang="en-US" sz="2800" dirty="0"/>
              <a:t>Exodus 40:34-35 “Moses was not able to enter” </a:t>
            </a:r>
          </a:p>
          <a:p>
            <a:pPr lvl="1">
              <a:spcBef>
                <a:spcPts val="0"/>
              </a:spcBef>
            </a:pPr>
            <a:r>
              <a:rPr lang="en-US" sz="2800" dirty="0"/>
              <a:t>Leviticus 16:2 “I will appear in the cloud over the mercy seat.”</a:t>
            </a:r>
          </a:p>
          <a:p>
            <a:pPr>
              <a:spcBef>
                <a:spcPts val="0"/>
              </a:spcBef>
            </a:pPr>
            <a:r>
              <a:rPr lang="en-US" sz="2800" b="1" u="sng" dirty="0"/>
              <a:t>It Was A Constant And Unfailing Guide</a:t>
            </a:r>
          </a:p>
          <a:p>
            <a:pPr lvl="1">
              <a:spcBef>
                <a:spcPts val="0"/>
              </a:spcBef>
            </a:pPr>
            <a:r>
              <a:rPr lang="en-US" sz="2800" dirty="0"/>
              <a:t>God never left them alone</a:t>
            </a:r>
          </a:p>
          <a:p>
            <a:pPr lvl="2">
              <a:spcBef>
                <a:spcPts val="0"/>
              </a:spcBef>
            </a:pPr>
            <a:r>
              <a:rPr lang="en-US" sz="2800" dirty="0"/>
              <a:t>Isaiah 54:10 – “… my steadfast love shall not depart from you”</a:t>
            </a:r>
          </a:p>
        </p:txBody>
      </p:sp>
    </p:spTree>
    <p:extLst>
      <p:ext uri="{BB962C8B-B14F-4D97-AF65-F5344CB8AC3E}">
        <p14:creationId xmlns:p14="http://schemas.microsoft.com/office/powerpoint/2010/main" val="1548557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FA514-9625-81DA-10EE-3F3504F709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5384A1-A8F0-9B25-6C18-DA2E9E0011BF}"/>
              </a:ext>
            </a:extLst>
          </p:cNvPr>
          <p:cNvSpPr>
            <a:spLocks noGrp="1"/>
          </p:cNvSpPr>
          <p:nvPr>
            <p:ph idx="1"/>
          </p:nvPr>
        </p:nvSpPr>
        <p:spPr>
          <a:xfrm>
            <a:off x="914400" y="1207008"/>
            <a:ext cx="8046720" cy="5216813"/>
          </a:xfrm>
        </p:spPr>
        <p:txBody>
          <a:bodyPr>
            <a:spAutoFit/>
          </a:bodyPr>
          <a:lstStyle/>
          <a:p>
            <a:pPr>
              <a:spcBef>
                <a:spcPts val="0"/>
              </a:spcBef>
            </a:pPr>
            <a:r>
              <a:rPr lang="en-US" sz="2800" b="1" u="sng" dirty="0"/>
              <a:t>It Was The Defense Of Israel</a:t>
            </a:r>
          </a:p>
          <a:p>
            <a:pPr lvl="1">
              <a:spcBef>
                <a:spcPts val="0"/>
              </a:spcBef>
            </a:pPr>
            <a:r>
              <a:rPr lang="en-US" sz="2800" dirty="0"/>
              <a:t>Exodus 14:10-11, 18-20 – “… the pillar of cloud moved from before them and stood behind them”</a:t>
            </a:r>
          </a:p>
          <a:p>
            <a:pPr lvl="1">
              <a:spcBef>
                <a:spcPts val="0"/>
              </a:spcBef>
            </a:pPr>
            <a:r>
              <a:rPr lang="en-US" sz="2800" dirty="0"/>
              <a:t>Psalms 46:1-3, 7 – “The Lord of hosts is with us; the God of Jacob is our fortress" </a:t>
            </a:r>
          </a:p>
          <a:p>
            <a:pPr>
              <a:spcBef>
                <a:spcPts val="0"/>
              </a:spcBef>
            </a:pPr>
            <a:r>
              <a:rPr lang="en-US" sz="2800" b="1" u="sng" dirty="0"/>
              <a:t>It Was The Joy And Confidence Of Israel</a:t>
            </a:r>
          </a:p>
          <a:p>
            <a:pPr lvl="1">
              <a:spcBef>
                <a:spcPts val="0"/>
              </a:spcBef>
            </a:pPr>
            <a:r>
              <a:rPr lang="en-US" sz="2800" dirty="0"/>
              <a:t>What greater joy can we have than the confidence of God’s presence?</a:t>
            </a:r>
          </a:p>
          <a:p>
            <a:pPr lvl="2">
              <a:spcBef>
                <a:spcPts val="0"/>
              </a:spcBef>
            </a:pPr>
            <a:r>
              <a:rPr lang="en-US" sz="2800" dirty="0"/>
              <a:t>Deuteronomy 31:6 – “He will not leave you or forsake you”</a:t>
            </a:r>
          </a:p>
        </p:txBody>
      </p:sp>
      <p:sp>
        <p:nvSpPr>
          <p:cNvPr id="10" name="Title 1">
            <a:extLst>
              <a:ext uri="{FF2B5EF4-FFF2-40B4-BE49-F238E27FC236}">
                <a16:creationId xmlns:a16="http://schemas.microsoft.com/office/drawing/2014/main" id="{2ACDCC5C-F6B8-F835-07DE-67D452684BB8}"/>
              </a:ext>
            </a:extLst>
          </p:cNvPr>
          <p:cNvSpPr>
            <a:spLocks noGrp="1"/>
          </p:cNvSpPr>
          <p:nvPr>
            <p:ph type="title"/>
          </p:nvPr>
        </p:nvSpPr>
        <p:spPr>
          <a:xfrm>
            <a:off x="914400" y="478976"/>
            <a:ext cx="7765321" cy="707886"/>
          </a:xfrm>
        </p:spPr>
        <p:txBody>
          <a:bodyPr>
            <a:spAutoFit/>
          </a:bodyPr>
          <a:lstStyle/>
          <a:p>
            <a:pPr algn="l"/>
            <a:r>
              <a:rPr lang="en-US" b="1" dirty="0"/>
              <a:t>The Pillar</a:t>
            </a:r>
            <a:endParaRPr lang="en-US" sz="2800" b="1" dirty="0"/>
          </a:p>
        </p:txBody>
      </p:sp>
    </p:spTree>
    <p:extLst>
      <p:ext uri="{BB962C8B-B14F-4D97-AF65-F5344CB8AC3E}">
        <p14:creationId xmlns:p14="http://schemas.microsoft.com/office/powerpoint/2010/main" val="205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D2201-16DB-FE26-8DAF-A597B0AECC6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ABD925-9E39-78BE-62B0-146BF187D9A3}"/>
              </a:ext>
            </a:extLst>
          </p:cNvPr>
          <p:cNvSpPr>
            <a:spLocks noGrp="1"/>
          </p:cNvSpPr>
          <p:nvPr>
            <p:ph idx="1"/>
          </p:nvPr>
        </p:nvSpPr>
        <p:spPr>
          <a:xfrm>
            <a:off x="914400" y="1207008"/>
            <a:ext cx="8046720" cy="5370701"/>
          </a:xfrm>
        </p:spPr>
        <p:txBody>
          <a:bodyPr>
            <a:spAutoFit/>
          </a:bodyPr>
          <a:lstStyle/>
          <a:p>
            <a:pPr>
              <a:spcBef>
                <a:spcPts val="0"/>
              </a:spcBef>
            </a:pPr>
            <a:r>
              <a:rPr lang="en-US" sz="2800" b="1" u="sng" dirty="0"/>
              <a:t>It Was Where God Spoke To The People</a:t>
            </a:r>
          </a:p>
          <a:p>
            <a:pPr lvl="1">
              <a:spcBef>
                <a:spcPts val="0"/>
              </a:spcBef>
            </a:pPr>
            <a:r>
              <a:rPr lang="en-US" sz="2800" dirty="0"/>
              <a:t>Exodus 33:9 – “… the Lord would speak with Moses”</a:t>
            </a:r>
          </a:p>
          <a:p>
            <a:pPr lvl="1">
              <a:spcBef>
                <a:spcPts val="0"/>
              </a:spcBef>
            </a:pPr>
            <a:r>
              <a:rPr lang="en-US" sz="2800" dirty="0"/>
              <a:t>Psalms 99:7 – “In the pillar of the cloud he spoke to them”</a:t>
            </a:r>
          </a:p>
          <a:p>
            <a:pPr>
              <a:spcBef>
                <a:spcPts val="0"/>
              </a:spcBef>
            </a:pPr>
            <a:r>
              <a:rPr lang="en-US" sz="2800" b="1" u="sng" dirty="0"/>
              <a:t>God Is Our Rock (“Pillar”)</a:t>
            </a:r>
          </a:p>
          <a:p>
            <a:pPr lvl="1">
              <a:spcBef>
                <a:spcPts val="0"/>
              </a:spcBef>
            </a:pPr>
            <a:r>
              <a:rPr lang="en-US" sz="2800" dirty="0"/>
              <a:t>Deuteronomy 32:3-4 – “The Rock, his work is perfect”</a:t>
            </a:r>
          </a:p>
          <a:p>
            <a:pPr lvl="1">
              <a:spcBef>
                <a:spcPts val="0"/>
              </a:spcBef>
            </a:pPr>
            <a:r>
              <a:rPr lang="en-US" sz="2800" dirty="0"/>
              <a:t>I Corinthians 10:4 – “… the Rock was Christ”</a:t>
            </a:r>
          </a:p>
          <a:p>
            <a:pPr lvl="2">
              <a:spcBef>
                <a:spcPts val="0"/>
              </a:spcBef>
            </a:pPr>
            <a:r>
              <a:rPr lang="en-US" sz="2800" dirty="0"/>
              <a:t>John 7:37 – “… come to me and drink”</a:t>
            </a:r>
          </a:p>
          <a:p>
            <a:pPr lvl="2">
              <a:spcBef>
                <a:spcPts val="0"/>
              </a:spcBef>
            </a:pPr>
            <a:r>
              <a:rPr lang="en-US" sz="2800" dirty="0"/>
              <a:t>John 6:35 – “I am the bread of life”</a:t>
            </a:r>
          </a:p>
        </p:txBody>
      </p:sp>
      <p:sp>
        <p:nvSpPr>
          <p:cNvPr id="6" name="Title 1">
            <a:extLst>
              <a:ext uri="{FF2B5EF4-FFF2-40B4-BE49-F238E27FC236}">
                <a16:creationId xmlns:a16="http://schemas.microsoft.com/office/drawing/2014/main" id="{7ABAD353-B58D-2963-6992-3CB75C5B24D7}"/>
              </a:ext>
            </a:extLst>
          </p:cNvPr>
          <p:cNvSpPr>
            <a:spLocks noGrp="1"/>
          </p:cNvSpPr>
          <p:nvPr>
            <p:ph type="title"/>
          </p:nvPr>
        </p:nvSpPr>
        <p:spPr>
          <a:xfrm>
            <a:off x="914400" y="478976"/>
            <a:ext cx="7765321" cy="707886"/>
          </a:xfrm>
        </p:spPr>
        <p:txBody>
          <a:bodyPr>
            <a:spAutoFit/>
          </a:bodyPr>
          <a:lstStyle/>
          <a:p>
            <a:pPr algn="l"/>
            <a:r>
              <a:rPr lang="en-US" b="1" dirty="0"/>
              <a:t>The Pillar</a:t>
            </a:r>
            <a:endParaRPr lang="en-US" sz="2800" b="1" dirty="0"/>
          </a:p>
        </p:txBody>
      </p:sp>
    </p:spTree>
    <p:extLst>
      <p:ext uri="{BB962C8B-B14F-4D97-AF65-F5344CB8AC3E}">
        <p14:creationId xmlns:p14="http://schemas.microsoft.com/office/powerpoint/2010/main" val="343936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7407C-443F-7E3A-28FC-8B4FDAFAB4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CDD0DD-094E-B0B4-DE67-CA0F52208F42}"/>
              </a:ext>
            </a:extLst>
          </p:cNvPr>
          <p:cNvSpPr>
            <a:spLocks noGrp="1"/>
          </p:cNvSpPr>
          <p:nvPr>
            <p:ph idx="1"/>
          </p:nvPr>
        </p:nvSpPr>
        <p:spPr>
          <a:xfrm>
            <a:off x="914400" y="1207008"/>
            <a:ext cx="8046720" cy="4816703"/>
          </a:xfrm>
        </p:spPr>
        <p:txBody>
          <a:bodyPr>
            <a:spAutoFit/>
          </a:bodyPr>
          <a:lstStyle/>
          <a:p>
            <a:pPr marL="0" indent="0">
              <a:spcBef>
                <a:spcPts val="0"/>
              </a:spcBef>
              <a:spcAft>
                <a:spcPts val="0"/>
              </a:spcAft>
              <a:buNone/>
            </a:pPr>
            <a:r>
              <a:rPr lang="en-US" sz="2800" b="1" dirty="0"/>
              <a:t>The pillar symbolized the true character of Christ</a:t>
            </a:r>
          </a:p>
          <a:p>
            <a:pPr>
              <a:spcBef>
                <a:spcPts val="0"/>
              </a:spcBef>
              <a:spcAft>
                <a:spcPts val="0"/>
              </a:spcAft>
            </a:pPr>
            <a:r>
              <a:rPr lang="en-US" sz="2800" b="1" u="sng" dirty="0"/>
              <a:t>The Symbol Of God’s Presence</a:t>
            </a:r>
          </a:p>
          <a:p>
            <a:pPr lvl="1">
              <a:spcBef>
                <a:spcPts val="0"/>
              </a:spcBef>
              <a:spcAft>
                <a:spcPts val="0"/>
              </a:spcAft>
            </a:pPr>
            <a:r>
              <a:rPr lang="en-US" sz="2800" dirty="0"/>
              <a:t>Matthew 1:23 – “God with us”</a:t>
            </a:r>
          </a:p>
          <a:p>
            <a:pPr lvl="1">
              <a:spcBef>
                <a:spcPts val="0"/>
              </a:spcBef>
              <a:spcAft>
                <a:spcPts val="0"/>
              </a:spcAft>
            </a:pPr>
            <a:r>
              <a:rPr lang="en-US" sz="2800" dirty="0"/>
              <a:t>John 1:14 – “… dwelt among us”</a:t>
            </a:r>
          </a:p>
          <a:p>
            <a:pPr lvl="1">
              <a:spcBef>
                <a:spcPts val="0"/>
              </a:spcBef>
              <a:spcAft>
                <a:spcPts val="0"/>
              </a:spcAft>
            </a:pPr>
            <a:r>
              <a:rPr lang="en-US" sz="2800" dirty="0"/>
              <a:t>Colossians 2:9 – “For in him the whole fullness of deity dwells bodily”</a:t>
            </a:r>
          </a:p>
          <a:p>
            <a:pPr marL="0" lvl="1" indent="0">
              <a:spcBef>
                <a:spcPts val="0"/>
              </a:spcBef>
              <a:spcAft>
                <a:spcPts val="0"/>
              </a:spcAft>
              <a:buNone/>
            </a:pPr>
            <a:r>
              <a:rPr lang="en-US" sz="2800" b="1" dirty="0"/>
              <a:t>The pillar symbolized Christ’s redeeming work</a:t>
            </a:r>
          </a:p>
          <a:p>
            <a:pPr>
              <a:spcBef>
                <a:spcPts val="0"/>
              </a:spcBef>
              <a:spcAft>
                <a:spcPts val="0"/>
              </a:spcAft>
            </a:pPr>
            <a:r>
              <a:rPr lang="en-US" sz="2775" dirty="0"/>
              <a:t>Matthew 1:21 – “… he will save his people …”</a:t>
            </a:r>
          </a:p>
          <a:p>
            <a:pPr>
              <a:spcBef>
                <a:spcPts val="0"/>
              </a:spcBef>
              <a:spcAft>
                <a:spcPts val="0"/>
              </a:spcAft>
            </a:pPr>
            <a:r>
              <a:rPr lang="en-US" sz="2775" dirty="0"/>
              <a:t>Luke 19:10 – “… to seek and to save the lost”</a:t>
            </a:r>
          </a:p>
          <a:p>
            <a:pPr>
              <a:spcBef>
                <a:spcPts val="0"/>
              </a:spcBef>
              <a:spcAft>
                <a:spcPts val="0"/>
              </a:spcAft>
            </a:pPr>
            <a:r>
              <a:rPr lang="en-US" sz="2775" dirty="0"/>
              <a:t>I Timothy 1:15 – “Jesus came … to save sinners”</a:t>
            </a:r>
          </a:p>
          <a:p>
            <a:pPr>
              <a:spcBef>
                <a:spcPts val="0"/>
              </a:spcBef>
              <a:spcAft>
                <a:spcPts val="0"/>
              </a:spcAft>
            </a:pPr>
            <a:r>
              <a:rPr lang="en-US" sz="2775" dirty="0"/>
              <a:t>I John 3:8 – “… to destroy the works of the devil”</a:t>
            </a:r>
            <a:endParaRPr lang="en-US" sz="2800" dirty="0"/>
          </a:p>
        </p:txBody>
      </p:sp>
      <p:sp>
        <p:nvSpPr>
          <p:cNvPr id="4" name="Title 1">
            <a:extLst>
              <a:ext uri="{FF2B5EF4-FFF2-40B4-BE49-F238E27FC236}">
                <a16:creationId xmlns:a16="http://schemas.microsoft.com/office/drawing/2014/main" id="{FD7AD84F-D747-FE8D-C49A-C87875998662}"/>
              </a:ext>
            </a:extLst>
          </p:cNvPr>
          <p:cNvSpPr>
            <a:spLocks noGrp="1"/>
          </p:cNvSpPr>
          <p:nvPr>
            <p:ph type="title"/>
          </p:nvPr>
        </p:nvSpPr>
        <p:spPr>
          <a:xfrm>
            <a:off x="914400" y="478976"/>
            <a:ext cx="7765321" cy="707886"/>
          </a:xfrm>
        </p:spPr>
        <p:txBody>
          <a:bodyPr>
            <a:spAutoFit/>
          </a:bodyPr>
          <a:lstStyle/>
          <a:p>
            <a:pPr algn="l"/>
            <a:r>
              <a:rPr lang="en-US" b="1" dirty="0"/>
              <a:t>The Pillar</a:t>
            </a:r>
            <a:endParaRPr lang="en-US" sz="2800" b="1" dirty="0"/>
          </a:p>
        </p:txBody>
      </p:sp>
    </p:spTree>
    <p:extLst>
      <p:ext uri="{BB962C8B-B14F-4D97-AF65-F5344CB8AC3E}">
        <p14:creationId xmlns:p14="http://schemas.microsoft.com/office/powerpoint/2010/main" val="2988365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6527E-D35B-648F-E078-D6BBD35873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54B92D-2919-384D-A97E-04F67A2594A3}"/>
              </a:ext>
            </a:extLst>
          </p:cNvPr>
          <p:cNvSpPr>
            <a:spLocks noGrp="1"/>
          </p:cNvSpPr>
          <p:nvPr>
            <p:ph idx="1"/>
          </p:nvPr>
        </p:nvSpPr>
        <p:spPr>
          <a:xfrm>
            <a:off x="914400" y="1216152"/>
            <a:ext cx="8046720" cy="3397084"/>
          </a:xfrm>
        </p:spPr>
        <p:txBody>
          <a:bodyPr>
            <a:spAutoFit/>
          </a:bodyPr>
          <a:lstStyle/>
          <a:p>
            <a:pPr marL="0" indent="0">
              <a:spcBef>
                <a:spcPts val="0"/>
              </a:spcBef>
              <a:buNone/>
            </a:pPr>
            <a:r>
              <a:rPr lang="en-US" sz="2800" b="1" dirty="0"/>
              <a:t>The pillar symbolized Christ as the light and guide of mankind</a:t>
            </a:r>
          </a:p>
          <a:p>
            <a:pPr>
              <a:spcBef>
                <a:spcPts val="0"/>
              </a:spcBef>
            </a:pPr>
            <a:r>
              <a:rPr lang="en-US" sz="2775" dirty="0"/>
              <a:t>John 12:46 – “I have come into the world as light”</a:t>
            </a:r>
          </a:p>
          <a:p>
            <a:pPr>
              <a:spcBef>
                <a:spcPts val="0"/>
              </a:spcBef>
            </a:pPr>
            <a:r>
              <a:rPr lang="en-US" sz="2775" dirty="0"/>
              <a:t>John 1:4 – “… the life was the light of men” </a:t>
            </a:r>
          </a:p>
          <a:p>
            <a:pPr>
              <a:spcBef>
                <a:spcPts val="0"/>
              </a:spcBef>
            </a:pPr>
            <a:r>
              <a:rPr lang="en-US" sz="2775" dirty="0"/>
              <a:t>John 8:12 – “I am the light of the world”</a:t>
            </a:r>
          </a:p>
          <a:p>
            <a:pPr>
              <a:spcBef>
                <a:spcPts val="0"/>
              </a:spcBef>
            </a:pPr>
            <a:r>
              <a:rPr lang="en-US" sz="2775" dirty="0"/>
              <a:t>John 14:6 – “I am the way, and the truth, and the life”</a:t>
            </a:r>
          </a:p>
        </p:txBody>
      </p:sp>
      <p:sp>
        <p:nvSpPr>
          <p:cNvPr id="4" name="Title 1">
            <a:extLst>
              <a:ext uri="{FF2B5EF4-FFF2-40B4-BE49-F238E27FC236}">
                <a16:creationId xmlns:a16="http://schemas.microsoft.com/office/drawing/2014/main" id="{6B640A6B-92E0-8073-B8D9-76D3C10B9BA2}"/>
              </a:ext>
            </a:extLst>
          </p:cNvPr>
          <p:cNvSpPr>
            <a:spLocks noGrp="1"/>
          </p:cNvSpPr>
          <p:nvPr>
            <p:ph type="title"/>
          </p:nvPr>
        </p:nvSpPr>
        <p:spPr>
          <a:xfrm>
            <a:off x="914400" y="478976"/>
            <a:ext cx="7765321" cy="707886"/>
          </a:xfrm>
        </p:spPr>
        <p:txBody>
          <a:bodyPr>
            <a:spAutoFit/>
          </a:bodyPr>
          <a:lstStyle/>
          <a:p>
            <a:pPr algn="l"/>
            <a:r>
              <a:rPr lang="en-US" b="1" dirty="0"/>
              <a:t>The Pillar</a:t>
            </a:r>
            <a:endParaRPr lang="en-US" sz="2800" b="1" dirty="0"/>
          </a:p>
        </p:txBody>
      </p:sp>
    </p:spTree>
    <p:extLst>
      <p:ext uri="{BB962C8B-B14F-4D97-AF65-F5344CB8AC3E}">
        <p14:creationId xmlns:p14="http://schemas.microsoft.com/office/powerpoint/2010/main" val="1825964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CBD5A-E4EA-04BE-FB42-7AD7DFBB66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334CA5-7FDB-BA92-7779-003CCEAEF442}"/>
              </a:ext>
            </a:extLst>
          </p:cNvPr>
          <p:cNvSpPr>
            <a:spLocks noGrp="1"/>
          </p:cNvSpPr>
          <p:nvPr>
            <p:ph idx="1"/>
          </p:nvPr>
        </p:nvSpPr>
        <p:spPr>
          <a:xfrm>
            <a:off x="914400" y="1207008"/>
            <a:ext cx="8046720" cy="4278094"/>
          </a:xfrm>
        </p:spPr>
        <p:txBody>
          <a:bodyPr>
            <a:spAutoFit/>
          </a:bodyPr>
          <a:lstStyle/>
          <a:p>
            <a:pPr marL="0" indent="0">
              <a:spcBef>
                <a:spcPts val="0"/>
              </a:spcBef>
              <a:buNone/>
            </a:pPr>
            <a:r>
              <a:rPr lang="en-US" sz="2800" b="1" dirty="0"/>
              <a:t>The pillar symbolized Christ’s presence with His church</a:t>
            </a:r>
          </a:p>
          <a:p>
            <a:pPr>
              <a:spcBef>
                <a:spcPts val="0"/>
              </a:spcBef>
            </a:pPr>
            <a:r>
              <a:rPr lang="en-US" sz="2800" dirty="0"/>
              <a:t>He is our guide, protector, the one through whom God speaks to us</a:t>
            </a:r>
          </a:p>
          <a:p>
            <a:pPr lvl="1">
              <a:spcBef>
                <a:spcPts val="0"/>
              </a:spcBef>
            </a:pPr>
            <a:r>
              <a:rPr lang="en-US" sz="2800" dirty="0"/>
              <a:t>Matthew 17:5 – “listen to him”</a:t>
            </a:r>
          </a:p>
          <a:p>
            <a:pPr lvl="1">
              <a:spcBef>
                <a:spcPts val="0"/>
              </a:spcBef>
            </a:pPr>
            <a:r>
              <a:rPr lang="en-US" sz="2800" dirty="0"/>
              <a:t>Hebrews 1:1-2 – “… in these last days he has spoken to us by his Son”</a:t>
            </a:r>
          </a:p>
          <a:p>
            <a:pPr>
              <a:spcBef>
                <a:spcPts val="0"/>
              </a:spcBef>
            </a:pPr>
            <a:r>
              <a:rPr lang="en-US" sz="2800" dirty="0"/>
              <a:t>Matthew 28:18-20 – “I am with you always, to the end of the age”</a:t>
            </a:r>
          </a:p>
        </p:txBody>
      </p:sp>
      <p:sp>
        <p:nvSpPr>
          <p:cNvPr id="4" name="Title 1">
            <a:extLst>
              <a:ext uri="{FF2B5EF4-FFF2-40B4-BE49-F238E27FC236}">
                <a16:creationId xmlns:a16="http://schemas.microsoft.com/office/drawing/2014/main" id="{24DA92CB-E0B0-EFEA-073D-D088B9B0D133}"/>
              </a:ext>
            </a:extLst>
          </p:cNvPr>
          <p:cNvSpPr txBox="1">
            <a:spLocks/>
          </p:cNvSpPr>
          <p:nvPr/>
        </p:nvSpPr>
        <p:spPr>
          <a:xfrm>
            <a:off x="914400" y="478976"/>
            <a:ext cx="7765321" cy="707886"/>
          </a:xfrm>
          <a:prstGeom prst="rect">
            <a:avLst/>
          </a:prstGeom>
          <a:effectLst/>
        </p:spPr>
        <p:txBody>
          <a:bodyPr vert="horz" lIns="91440" tIns="45720" rIns="91440" bIns="45720" rtlCol="0" anchor="ctr">
            <a:sp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b="1" dirty="0"/>
              <a:t>The Pillar</a:t>
            </a:r>
            <a:endParaRPr lang="en-US" sz="2800" b="1" dirty="0"/>
          </a:p>
        </p:txBody>
      </p:sp>
    </p:spTree>
    <p:extLst>
      <p:ext uri="{BB962C8B-B14F-4D97-AF65-F5344CB8AC3E}">
        <p14:creationId xmlns:p14="http://schemas.microsoft.com/office/powerpoint/2010/main" val="3614961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BEFFF-763E-54E6-A3C8-E6561A095E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1B8803-3698-4E19-8C83-670BD60C4253}"/>
              </a:ext>
            </a:extLst>
          </p:cNvPr>
          <p:cNvSpPr>
            <a:spLocks noGrp="1"/>
          </p:cNvSpPr>
          <p:nvPr>
            <p:ph idx="1"/>
          </p:nvPr>
        </p:nvSpPr>
        <p:spPr>
          <a:xfrm>
            <a:off x="914400" y="1207008"/>
            <a:ext cx="8046720" cy="4185761"/>
          </a:xfrm>
        </p:spPr>
        <p:txBody>
          <a:bodyPr>
            <a:spAutoFit/>
          </a:bodyPr>
          <a:lstStyle/>
          <a:p>
            <a:pPr marL="0" indent="0">
              <a:spcBef>
                <a:spcPts val="0"/>
              </a:spcBef>
              <a:buNone/>
            </a:pPr>
            <a:r>
              <a:rPr lang="en-US" sz="3200" dirty="0"/>
              <a:t>Will we embrace the pillar which is Christ today?</a:t>
            </a:r>
          </a:p>
          <a:p>
            <a:pPr marL="0" indent="0">
              <a:spcBef>
                <a:spcPts val="0"/>
              </a:spcBef>
              <a:buNone/>
            </a:pPr>
            <a:r>
              <a:rPr lang="en-US" sz="3200" dirty="0"/>
              <a:t>Or fall because of unbelief, as Israel did in the wilderness?</a:t>
            </a:r>
          </a:p>
          <a:p>
            <a:pPr>
              <a:spcBef>
                <a:spcPts val="0"/>
              </a:spcBef>
            </a:pPr>
            <a:r>
              <a:rPr lang="en-US" sz="3200" dirty="0"/>
              <a:t>Hebrews 3:7-13 – “… do not harden your hearts as in the rebellion, on the day of testing in the wilderness … But exhort one another every day”</a:t>
            </a:r>
          </a:p>
        </p:txBody>
      </p:sp>
      <p:sp>
        <p:nvSpPr>
          <p:cNvPr id="4" name="Title 1">
            <a:extLst>
              <a:ext uri="{FF2B5EF4-FFF2-40B4-BE49-F238E27FC236}">
                <a16:creationId xmlns:a16="http://schemas.microsoft.com/office/drawing/2014/main" id="{335B68D9-2607-E7BE-88F5-30E923B3DCDB}"/>
              </a:ext>
            </a:extLst>
          </p:cNvPr>
          <p:cNvSpPr txBox="1">
            <a:spLocks/>
          </p:cNvSpPr>
          <p:nvPr/>
        </p:nvSpPr>
        <p:spPr>
          <a:xfrm>
            <a:off x="914400" y="478976"/>
            <a:ext cx="7765321" cy="707886"/>
          </a:xfrm>
          <a:prstGeom prst="rect">
            <a:avLst/>
          </a:prstGeom>
          <a:effectLst/>
        </p:spPr>
        <p:txBody>
          <a:bodyPr vert="horz" lIns="91440" tIns="45720" rIns="91440" bIns="45720" rtlCol="0" anchor="ctr">
            <a:sp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b="1" dirty="0"/>
              <a:t>The Pillar</a:t>
            </a:r>
            <a:endParaRPr lang="en-US" sz="2800" b="1" dirty="0"/>
          </a:p>
        </p:txBody>
      </p:sp>
    </p:spTree>
    <p:extLst>
      <p:ext uri="{BB962C8B-B14F-4D97-AF65-F5344CB8AC3E}">
        <p14:creationId xmlns:p14="http://schemas.microsoft.com/office/powerpoint/2010/main" val="328680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914400" y="1421704"/>
            <a:ext cx="8046720" cy="4832092"/>
          </a:xfrm>
        </p:spPr>
        <p:txBody>
          <a:bodyPr wrap="square" anchor="t" anchorCtr="0">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Believe the Gospel message</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Hebrews 11:6 – “</a:t>
            </a:r>
            <a:r>
              <a:rPr lang="en-US" sz="3200" dirty="0">
                <a:cs typeface="Arial" panose="020B0604020202020204" pitchFamily="34" charset="0"/>
              </a:rPr>
              <a:t>… whoever would draw near to God must believe that he exists and that he rewards those who seek him.</a:t>
            </a:r>
            <a:r>
              <a:rPr lang="en-US" sz="3200" dirty="0">
                <a:solidFill>
                  <a:schemeClr val="tx1"/>
                </a:solidFill>
                <a:cs typeface="Arial" panose="020B0604020202020204" pitchFamily="34" charset="0"/>
              </a:rPr>
              <a:t>”</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914400" y="47548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Parallax</Template>
  <TotalTime>560</TotalTime>
  <Words>2771</Words>
  <Application>Microsoft Office PowerPoint</Application>
  <PresentationFormat>On-screen Show (4:3)</PresentationFormat>
  <Paragraphs>165</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Arial</vt:lpstr>
      <vt:lpstr>Corbel</vt:lpstr>
      <vt:lpstr>Parallax</vt:lpstr>
      <vt:lpstr>The Pillar</vt:lpstr>
      <vt:lpstr>The Pillar</vt:lpstr>
      <vt:lpstr>The Pillar</vt:lpstr>
      <vt:lpstr>The Pillar</vt:lpstr>
      <vt:lpstr>The Pillar</vt:lpstr>
      <vt:lpstr>The Pillar</vt:lpstr>
      <vt:lpstr>PowerPoint Presentation</vt:lpstr>
      <vt:lpstr>PowerPoint Presentation</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Pillar</dc:title>
  <dc:creator>Richard Lidh; Gailen Evans</dc:creator>
  <cp:lastModifiedBy>Richard Lidh</cp:lastModifiedBy>
  <cp:revision>28</cp:revision>
  <cp:lastPrinted>2025-11-01T19:41:17Z</cp:lastPrinted>
  <dcterms:created xsi:type="dcterms:W3CDTF">2024-12-05T22:59:19Z</dcterms:created>
  <dcterms:modified xsi:type="dcterms:W3CDTF">2025-11-29T01:08:36Z</dcterms:modified>
</cp:coreProperties>
</file>